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FAA0AA-CEDC-475C-9022-D010CCD78D87}">
  <a:tblStyle styleId="{1EFAA0AA-CEDC-475C-9022-D010CCD78D8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2956B43-9118-4EE8-B6DA-F77F316E9D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slide needs more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add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infomercial</a:t>
            </a:r>
            <a:r>
              <a:rPr lang="en"/>
              <a:t> </a:t>
            </a:r>
            <a:r>
              <a:rPr lang="en"/>
              <a:t>aesthetic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9fc77c8a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9fc77c8a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9fc77c8a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9fc77c8a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9fc77c8a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9fc77c8a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9fc77c8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9fc77c8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as M_FA but made M_FA for Mult incase FA needed elsewhere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9fc77c8a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9fc77c8a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9fc77c8a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9fc77c8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9fc77c8a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d9fc77c8a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9fc77c8a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9fc77c8a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a562136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a562136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26590ed5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26590ed5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a5621365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da5621365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26590ed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26590ed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9fc77c8a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9fc77c8a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9fc77c8a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9fc77c8a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9f2cfc754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9f2cfc754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9f2cfc75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9f2cfc75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9f2cfc754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9f2cfc754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9f2cfc75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9f2cfc75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to clear the logisim schematic then show magic layout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9fc77c8a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9fc77c8a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9fc77c8a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9fc77c8a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9fc77c8a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9fc77c8a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48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39.png"/><Relationship Id="rId6" Type="http://schemas.openxmlformats.org/officeDocument/2006/relationships/image" Target="../media/image51.png"/><Relationship Id="rId7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32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13" y="4198500"/>
            <a:ext cx="4424476" cy="7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3696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48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 Multiplier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413" y="1657350"/>
            <a:ext cx="4448175" cy="18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3"/>
          <p:cNvSpPr txBox="1"/>
          <p:nvPr/>
        </p:nvSpPr>
        <p:spPr>
          <a:xfrm>
            <a:off x="5721600" y="1417350"/>
            <a:ext cx="3110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"This presentation is brought to you by…"</a:t>
            </a:r>
            <a:endParaRPr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Riley Guidry</a:t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Alberto Rosas</a:t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Dang Tran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764425" y="3726150"/>
            <a:ext cx="43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made possible with…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8-bit Inverter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750" y="1017725"/>
            <a:ext cx="7634499" cy="38209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750" y="1043100"/>
            <a:ext cx="7634501" cy="37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8-bit 2’s Complement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4" cy="30557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66850"/>
            <a:ext cx="8839200" cy="3059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9" name="Google Shape;1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425" y="1264475"/>
            <a:ext cx="7581900" cy="2867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13" y="178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16-</a:t>
            </a: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 2’s Complement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551" y="751600"/>
            <a:ext cx="6044896" cy="4215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550" y="751600"/>
            <a:ext cx="6044900" cy="4215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3397" y="1040713"/>
            <a:ext cx="6497200" cy="363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</a:t>
            </a: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Adder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75" y="1017725"/>
            <a:ext cx="8167660" cy="37847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175" y="1028850"/>
            <a:ext cx="8167650" cy="376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6413" y="1086038"/>
            <a:ext cx="5591175" cy="3648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Adder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53175"/>
            <a:ext cx="8839204" cy="20371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6612"/>
            <a:ext cx="8839199" cy="193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8-bit AND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66813"/>
            <a:ext cx="8839204" cy="160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450" y="1784350"/>
            <a:ext cx="88131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</a:t>
            </a: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Product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850" y="1017725"/>
            <a:ext cx="3209023" cy="38209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1" name="Google Shape;1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448" y="1017725"/>
            <a:ext cx="3371889" cy="382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192" name="Google Shape;192;p28"/>
          <p:cNvGraphicFramePr/>
          <p:nvPr/>
        </p:nvGraphicFramePr>
        <p:xfrm>
          <a:off x="5005600" y="108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{1EFAA0AA-CEDC-475C-9022-D010CCD78D87}</a:tableStyleId>
              </a:tblPr>
              <a:tblGrid>
                <a:gridCol w="133350"/>
                <a:gridCol w="133350"/>
                <a:gridCol w="133350"/>
                <a:gridCol w="133350"/>
                <a:gridCol w="133350"/>
                <a:gridCol w="133350"/>
                <a:gridCol w="133350"/>
                <a:gridCol w="133350"/>
                <a:gridCol w="133350"/>
                <a:gridCol w="133350"/>
                <a:gridCol w="133350"/>
                <a:gridCol w="133350"/>
                <a:gridCol w="133350"/>
                <a:gridCol w="133350"/>
                <a:gridCol w="133350"/>
                <a:gridCol w="1333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3" name="Google Shape;1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5600" y="1017725"/>
            <a:ext cx="3166850" cy="38414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4425375" y="1130063"/>
            <a:ext cx="45003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Wallace tree is made of cascading half and full adders. The AND gates(Partial) are </a:t>
            </a:r>
            <a:r>
              <a:rPr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diagrammed</a:t>
            </a:r>
            <a:r>
              <a:rPr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top left, and their outputs are pulled down into the adder tree according to their “weights.”</a:t>
            </a:r>
            <a:endParaRPr sz="18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 = M + N</a:t>
            </a:r>
            <a:endParaRPr b="1" sz="18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M is a </a:t>
            </a:r>
            <a:r>
              <a:rPr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</a:t>
            </a:r>
            <a:r>
              <a:rPr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0-7 for A, </a:t>
            </a:r>
            <a:endParaRPr sz="18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N is 0-7 for B</a:t>
            </a:r>
            <a:endParaRPr sz="18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</a:t>
            </a:r>
            <a:r>
              <a:rPr b="1"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(A[7], B[5]) = 7 + 5 = 12</a:t>
            </a:r>
            <a:endParaRPr b="1" sz="18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weight(A[2], B[0]) = 2 + 0 = 2</a:t>
            </a:r>
            <a:endParaRPr b="1" sz="18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0138"/>
            <a:ext cx="3560701" cy="3820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150" y="1017725"/>
            <a:ext cx="7499676" cy="4053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5">
            <a:alphaModFix/>
          </a:blip>
          <a:srcRect b="7295" l="2919" r="2909" t="0"/>
          <a:stretch/>
        </p:blipFill>
        <p:spPr>
          <a:xfrm>
            <a:off x="822150" y="1017725"/>
            <a:ext cx="7499675" cy="405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182875" y="333975"/>
            <a:ext cx="8090400" cy="466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 rotWithShape="1">
          <a:blip r:embed="rId4">
            <a:alphaModFix/>
          </a:blip>
          <a:srcRect b="0" l="646" r="1400" t="3006"/>
          <a:stretch/>
        </p:blipFill>
        <p:spPr>
          <a:xfrm>
            <a:off x="286225" y="1693250"/>
            <a:ext cx="7883700" cy="17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1"/>
          <p:cNvSpPr txBox="1"/>
          <p:nvPr>
            <p:ph idx="4294967295" type="title"/>
          </p:nvPr>
        </p:nvSpPr>
        <p:spPr>
          <a:xfrm>
            <a:off x="311688" y="2398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8-bit Fast Multiplier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25" y="788255"/>
            <a:ext cx="7883700" cy="422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225" y="812546"/>
            <a:ext cx="7883700" cy="417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225" y="811949"/>
            <a:ext cx="7883700" cy="4179751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44185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Gates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2x1 Multiplexer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Adder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2's Complement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Adder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Adder &amp; 8-bit AND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 Product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8-bit Fast Multiplier</a:t>
            </a:r>
            <a:endParaRPr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/>
        </p:nvSpPr>
        <p:spPr>
          <a:xfrm>
            <a:off x="56150" y="1102825"/>
            <a:ext cx="8815800" cy="394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1619875" y="127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{52956B43-9118-4EE8-B6DA-F77F316E9D43}</a:tableStyleId>
              </a:tblPr>
              <a:tblGrid>
                <a:gridCol w="2952125"/>
                <a:gridCol w="2952125"/>
              </a:tblGrid>
              <a:tr h="40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Parts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Assigned Members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Logisim Schematic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Riley, Alberto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Basic gates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Dang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2x1 MUX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Half and Full Adder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Alberto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and 16 bit 2’s Complement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Alberto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Partial Product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Alberto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Riley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13" y="4198500"/>
            <a:ext cx="4424476" cy="7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4" name="Google Shape;234;p33"/>
          <p:cNvSpPr txBox="1"/>
          <p:nvPr>
            <p:ph type="title"/>
          </p:nvPr>
        </p:nvSpPr>
        <p:spPr>
          <a:xfrm>
            <a:off x="311700" y="3696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48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listening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413" y="1657350"/>
            <a:ext cx="4448175" cy="18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6" name="Google Shape;236;p33"/>
          <p:cNvSpPr txBox="1"/>
          <p:nvPr/>
        </p:nvSpPr>
        <p:spPr>
          <a:xfrm>
            <a:off x="5721600" y="1417350"/>
            <a:ext cx="3110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"This presentation was brought to you by…"</a:t>
            </a:r>
            <a:endParaRPr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Riley Guidry</a:t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Alberto Rosas</a:t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Dang Tran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764425" y="3726150"/>
            <a:ext cx="43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made possible with…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250" y="612954"/>
            <a:ext cx="6605498" cy="43124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4" name="Google Shape;244;p34"/>
          <p:cNvSpPr txBox="1"/>
          <p:nvPr>
            <p:ph type="title"/>
          </p:nvPr>
        </p:nvSpPr>
        <p:spPr>
          <a:xfrm>
            <a:off x="311713" y="4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8-bit Fast </a:t>
            </a: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825" y="612963"/>
            <a:ext cx="6658342" cy="431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 rotWithShape="1">
          <a:blip r:embed="rId6">
            <a:alphaModFix/>
          </a:blip>
          <a:srcRect b="0" l="3410" r="3410" t="0"/>
          <a:stretch/>
        </p:blipFill>
        <p:spPr>
          <a:xfrm>
            <a:off x="311725" y="1564150"/>
            <a:ext cx="8520600" cy="241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7">
            <a:alphaModFix/>
          </a:blip>
          <a:srcRect b="0" l="617" r="1333" t="3883"/>
          <a:stretch/>
        </p:blipFill>
        <p:spPr>
          <a:xfrm>
            <a:off x="89500" y="1888950"/>
            <a:ext cx="8965000" cy="1737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22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fast multiplier utilizes the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Wallace tree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method, a high-speed multiplier architecture that performs fast multiplication of binary numbers. It efficiently reduces the number of partial products and optimizes the addition process using a structured tree-based approach. This results in reduced critical path delay and improved overall performance compared to traditional multiplication algorithms, especially for large operands.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Gates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855" y="1303900"/>
            <a:ext cx="1867325" cy="2571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" name="Google Shape;80;p16"/>
          <p:cNvSpPr txBox="1"/>
          <p:nvPr/>
        </p:nvSpPr>
        <p:spPr>
          <a:xfrm>
            <a:off x="1952925" y="3875650"/>
            <a:ext cx="185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AND-2</a:t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7749" y="3875650"/>
            <a:ext cx="96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INV</a:t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47" y="1303900"/>
            <a:ext cx="963000" cy="2571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2277" y="1303900"/>
            <a:ext cx="1851810" cy="2571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6"/>
          <p:cNvSpPr txBox="1"/>
          <p:nvPr/>
        </p:nvSpPr>
        <p:spPr>
          <a:xfrm>
            <a:off x="4279975" y="3875650"/>
            <a:ext cx="185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OR-2</a:t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6223" y="1303901"/>
            <a:ext cx="2130016" cy="2571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6"/>
          <p:cNvSpPr txBox="1"/>
          <p:nvPr/>
        </p:nvSpPr>
        <p:spPr>
          <a:xfrm>
            <a:off x="6476225" y="3875650"/>
            <a:ext cx="21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XOR-2</a:t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9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1-bit 2x1 MUX</a:t>
            </a:r>
            <a:endParaRPr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11177" l="16745" r="20325" t="21369"/>
          <a:stretch/>
        </p:blipFill>
        <p:spPr>
          <a:xfrm>
            <a:off x="1800400" y="584325"/>
            <a:ext cx="5754398" cy="3341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375" y="584325"/>
            <a:ext cx="5436437" cy="3341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6746"/>
            <a:ext cx="9144000" cy="11415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 2x1 </a:t>
            </a: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Multiplexer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563" y="3171625"/>
            <a:ext cx="4410876" cy="181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" y="1770030"/>
            <a:ext cx="9143999" cy="91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6575" y="1017725"/>
            <a:ext cx="4410876" cy="20698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39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Half Adder</a:t>
            </a:r>
            <a:endParaRPr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6" y="475163"/>
            <a:ext cx="4258895" cy="351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801" y="748675"/>
            <a:ext cx="4000500" cy="297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9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Versions of </a:t>
            </a:r>
            <a:r>
              <a:rPr lang="en"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Half Adder</a:t>
            </a:r>
            <a:endParaRPr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13" y="699075"/>
            <a:ext cx="3294925" cy="329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351" y="699075"/>
            <a:ext cx="3728953" cy="329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" name="Google Shape;122;p20"/>
          <p:cNvSpPr txBox="1"/>
          <p:nvPr/>
        </p:nvSpPr>
        <p:spPr>
          <a:xfrm>
            <a:off x="1918663" y="288500"/>
            <a:ext cx="8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M_HA</a:t>
            </a:r>
            <a:endParaRPr sz="1800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5623066" y="305550"/>
            <a:ext cx="19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Chain_HA</a:t>
            </a:r>
            <a:endParaRPr sz="1800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8-bit Adder</a:t>
            </a:r>
            <a:endParaRPr b="1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13" y="1948075"/>
            <a:ext cx="8839204" cy="12473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25" y="1978292"/>
            <a:ext cx="8839204" cy="118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0863" y="1017725"/>
            <a:ext cx="7062280" cy="347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